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6" d="100"/>
          <a:sy n="126" d="100"/>
        </p:scale>
        <p:origin x="-1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9/30/13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9/30/13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9/30/13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endParaRPr kumimoji="0" lang="en-US"/>
          </a:p>
        </p:txBody>
      </p:sp>
      <p:sp>
        <p:nvSpPr>
          <p:cNvPr id="3" name="Content Placeholder 2"/>
          <p:cNvSpPr>
            <a:spLocks noGrp="1"/>
          </p:cNvSpPr>
          <p:nvPr>
            <p:ph idx="1"/>
          </p:nvPr>
        </p:nvSpPr>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9/30/13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9/30/13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9/30/13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endParaRPr kumimoji="0" lang="en-US"/>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endParaRPr kumimoji="0" lang="en-US"/>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9/30/13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9/30/13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9/30/13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9/30/13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endParaRPr kumimoji="0" lang="en-US"/>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9/30/13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9/30/13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eedback" TargetMode="External"/><Relationship Id="rId4" Type="http://schemas.openxmlformats.org/officeDocument/2006/relationships/hyperlink" Target="http://www.pcpower.com/technology/optemps/" TargetMode="External"/><Relationship Id="rId5" Type="http://schemas.openxmlformats.org/officeDocument/2006/relationships/hyperlink" Target="http://janemcgonigal.com/" TargetMode="External"/><Relationship Id="rId1" Type="http://schemas.openxmlformats.org/officeDocument/2006/relationships/slideLayout" Target="../slideLayouts/slideLayout1.xml"/><Relationship Id="rId2" Type="http://schemas.openxmlformats.org/officeDocument/2006/relationships/hyperlink" Target="http://bit.ly/loopfeedbac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Feedback Loops:</a:t>
            </a:r>
            <a:endParaRPr lang="en-US" dirty="0"/>
          </a:p>
        </p:txBody>
      </p:sp>
      <p:sp>
        <p:nvSpPr>
          <p:cNvPr id="3" name="Subtitle 2"/>
          <p:cNvSpPr>
            <a:spLocks noGrp="1"/>
          </p:cNvSpPr>
          <p:nvPr>
            <p:ph type="subTitle" idx="1"/>
          </p:nvPr>
        </p:nvSpPr>
        <p:spPr/>
        <p:txBody>
          <a:bodyPr/>
          <a:lstStyle/>
          <a:p>
            <a:r>
              <a:rPr lang="en-US" dirty="0" smtClean="0"/>
              <a:t>The </a:t>
            </a:r>
            <a:r>
              <a:rPr lang="en-US" dirty="0" err="1" smtClean="0"/>
              <a:t>BuzzKillington</a:t>
            </a:r>
            <a:r>
              <a:rPr lang="en-US" dirty="0" smtClean="0"/>
              <a:t> Mark 1 – BKM1</a:t>
            </a:r>
          </a:p>
          <a:p>
            <a:r>
              <a:rPr lang="en-US" sz="1200" dirty="0" smtClean="0"/>
              <a:t>Week 5 Major Studio Assignment – William Ray</a:t>
            </a:r>
            <a:endParaRPr lang="en-US" sz="1200" dirty="0"/>
          </a:p>
        </p:txBody>
      </p:sp>
    </p:spTree>
    <p:extLst>
      <p:ext uri="{BB962C8B-B14F-4D97-AF65-F5344CB8AC3E}">
        <p14:creationId xmlns:p14="http://schemas.microsoft.com/office/powerpoint/2010/main" val="104910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Stage:</a:t>
            </a:r>
            <a:endParaRPr lang="en-US" dirty="0"/>
          </a:p>
        </p:txBody>
      </p:sp>
      <p:sp>
        <p:nvSpPr>
          <p:cNvPr id="3" name="Text Placeholder 2"/>
          <p:cNvSpPr>
            <a:spLocks noGrp="1"/>
          </p:cNvSpPr>
          <p:nvPr>
            <p:ph type="body" idx="1"/>
          </p:nvPr>
        </p:nvSpPr>
        <p:spPr>
          <a:xfrm>
            <a:off x="609639" y="3266205"/>
            <a:ext cx="8022336" cy="2801796"/>
          </a:xfrm>
        </p:spPr>
        <p:txBody>
          <a:bodyPr>
            <a:normAutofit/>
          </a:bodyPr>
          <a:lstStyle/>
          <a:p>
            <a:pPr lvl="1" fontAlgn="base"/>
            <a:r>
              <a:rPr lang="en-US" sz="2000" dirty="0"/>
              <a:t>Time Management as a student or as a Responsible Person:</a:t>
            </a:r>
          </a:p>
          <a:p>
            <a:pPr lvl="2" fontAlgn="base"/>
            <a:r>
              <a:rPr lang="en-US" sz="1800" dirty="0"/>
              <a:t>We all know that time management is hard enough in the real world but as a student where there is just enough of free time to “hang yourself with” one could easily loose track of objective time management. </a:t>
            </a:r>
          </a:p>
          <a:p>
            <a:pPr lvl="1" fontAlgn="base"/>
            <a:r>
              <a:rPr lang="en-US" sz="2000" dirty="0"/>
              <a:t>Device </a:t>
            </a:r>
            <a:r>
              <a:rPr lang="en-US" sz="2000" dirty="0" err="1"/>
              <a:t>Temperture</a:t>
            </a:r>
            <a:r>
              <a:rPr lang="en-US" sz="2000" dirty="0"/>
              <a:t>:</a:t>
            </a:r>
          </a:p>
          <a:p>
            <a:pPr lvl="2" fontAlgn="base"/>
            <a:r>
              <a:rPr lang="en-US" sz="1800" dirty="0"/>
              <a:t>The PS3's Safety and Support manual says that the operating temperature range is from 5C-35C (41F-95F) </a:t>
            </a:r>
          </a:p>
          <a:p>
            <a:endParaRPr lang="en-US" sz="2400" dirty="0"/>
          </a:p>
        </p:txBody>
      </p:sp>
    </p:spTree>
    <p:extLst>
      <p:ext uri="{BB962C8B-B14F-4D97-AF65-F5344CB8AC3E}">
        <p14:creationId xmlns:p14="http://schemas.microsoft.com/office/powerpoint/2010/main" val="14124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Stage Aesthetic:</a:t>
            </a:r>
            <a:endParaRPr lang="en-US" dirty="0"/>
          </a:p>
        </p:txBody>
      </p:sp>
      <p:sp>
        <p:nvSpPr>
          <p:cNvPr id="3" name="Text Placeholder 2"/>
          <p:cNvSpPr>
            <a:spLocks noGrp="1"/>
          </p:cNvSpPr>
          <p:nvPr>
            <p:ph type="body" idx="1"/>
          </p:nvPr>
        </p:nvSpPr>
        <p:spPr>
          <a:xfrm>
            <a:off x="609639" y="3266205"/>
            <a:ext cx="8022336" cy="3396500"/>
          </a:xfrm>
        </p:spPr>
        <p:txBody>
          <a:bodyPr>
            <a:normAutofit fontScale="92500"/>
          </a:bodyPr>
          <a:lstStyle/>
          <a:p>
            <a:pPr lvl="1" fontAlgn="base"/>
            <a:r>
              <a:rPr lang="en-US" sz="2000" dirty="0"/>
              <a:t>Designing the BK-M1 to count time in ascending order and with </a:t>
            </a:r>
            <a:r>
              <a:rPr lang="en-US" sz="2000" dirty="0" err="1"/>
              <a:t>Hours:Minutes:Seconds:Miliseconds</a:t>
            </a:r>
            <a:r>
              <a:rPr lang="en-US" sz="2000" dirty="0"/>
              <a:t> counting constantly it allows the user to get a direct and exact count up of time spent in play. For the  digits I choice to display them in the old school bar format used for simple alarm clocks to make it clear and comfortable to the user what its for. </a:t>
            </a:r>
            <a:endParaRPr lang="en-US" sz="2000" dirty="0" smtClean="0"/>
          </a:p>
          <a:p>
            <a:pPr lvl="1" fontAlgn="base"/>
            <a:r>
              <a:rPr lang="en-US" sz="2000" dirty="0" smtClean="0"/>
              <a:t>Also</a:t>
            </a:r>
            <a:r>
              <a:rPr lang="en-US" sz="2000" dirty="0"/>
              <a:t>, as a graphic, the </a:t>
            </a:r>
            <a:r>
              <a:rPr lang="en-US" sz="2000" dirty="0" smtClean="0"/>
              <a:t>thermometer and time alternative images display </a:t>
            </a:r>
            <a:r>
              <a:rPr lang="en-US" sz="2000" dirty="0"/>
              <a:t>of </a:t>
            </a:r>
            <a:r>
              <a:rPr lang="en-US" sz="2000" dirty="0" smtClean="0"/>
              <a:t>temperature and simple icons for alternative activities also </a:t>
            </a:r>
            <a:r>
              <a:rPr lang="en-US" sz="2000" dirty="0"/>
              <a:t>gives the user a practical </a:t>
            </a:r>
            <a:r>
              <a:rPr lang="en-US" sz="2000" dirty="0" smtClean="0"/>
              <a:t>relevance</a:t>
            </a:r>
          </a:p>
          <a:p>
            <a:pPr lvl="1" fontAlgn="base"/>
            <a:r>
              <a:rPr lang="en-US" sz="2000" dirty="0" smtClean="0"/>
              <a:t>Finally, the small size and unobtrusiveness of the device compliments the fact that its attached to an entertainment device and doesn’t overpower the media, but still stays relevant.</a:t>
            </a:r>
            <a:endParaRPr lang="en-US" sz="2400" dirty="0"/>
          </a:p>
        </p:txBody>
      </p:sp>
    </p:spTree>
    <p:extLst>
      <p:ext uri="{BB962C8B-B14F-4D97-AF65-F5344CB8AC3E}">
        <p14:creationId xmlns:p14="http://schemas.microsoft.com/office/powerpoint/2010/main" val="242168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 Stage:</a:t>
            </a:r>
            <a:endParaRPr lang="en-US" dirty="0"/>
          </a:p>
        </p:txBody>
      </p:sp>
      <p:sp>
        <p:nvSpPr>
          <p:cNvPr id="3" name="Text Placeholder 2"/>
          <p:cNvSpPr>
            <a:spLocks noGrp="1"/>
          </p:cNvSpPr>
          <p:nvPr>
            <p:ph type="body" idx="1"/>
          </p:nvPr>
        </p:nvSpPr>
        <p:spPr>
          <a:xfrm>
            <a:off x="0" y="2812246"/>
            <a:ext cx="8631975" cy="3870619"/>
          </a:xfrm>
        </p:spPr>
        <p:txBody>
          <a:bodyPr>
            <a:normAutofit/>
          </a:bodyPr>
          <a:lstStyle/>
          <a:p>
            <a:pPr marL="1200150" lvl="2" indent="-285750" fontAlgn="base">
              <a:buFont typeface="Arial"/>
              <a:buChar char="•"/>
            </a:pPr>
            <a:endParaRPr lang="en-US" dirty="0" smtClean="0"/>
          </a:p>
          <a:p>
            <a:pPr marL="1200150" lvl="2" indent="-285750" fontAlgn="base">
              <a:buFont typeface="Arial"/>
              <a:buChar char="•"/>
            </a:pPr>
            <a:r>
              <a:rPr lang="en-US" dirty="0"/>
              <a:t>Overheating and loss of Electronic Device is a direct consequence.</a:t>
            </a:r>
          </a:p>
          <a:p>
            <a:pPr marL="1200150" lvl="2" indent="-285750" fontAlgn="base">
              <a:buFont typeface="Arial"/>
              <a:buChar char="•"/>
            </a:pPr>
            <a:r>
              <a:rPr lang="en-US" dirty="0" smtClean="0"/>
              <a:t>Showing </a:t>
            </a:r>
            <a:r>
              <a:rPr lang="en-US" dirty="0"/>
              <a:t>what you could have done in that Time is also a direct link to the users usage of time for activities that are “implied” to be more fulfilling. Times are not exact simply because the ability of the user is something that can not be predicted in advance as far as academic ability:</a:t>
            </a:r>
          </a:p>
          <a:p>
            <a:pPr marL="1657350" lvl="3" indent="-285750" fontAlgn="base">
              <a:buFont typeface="Arial"/>
              <a:buChar char="•"/>
            </a:pPr>
            <a:r>
              <a:rPr lang="en-US" dirty="0"/>
              <a:t>Every 15 Minutes </a:t>
            </a:r>
            <a:r>
              <a:rPr lang="en-US" dirty="0" smtClean="0"/>
              <a:t> Comprehensive </a:t>
            </a:r>
            <a:r>
              <a:rPr lang="en-US" dirty="0"/>
              <a:t>Reading of two pages in a book. (</a:t>
            </a:r>
            <a:r>
              <a:rPr lang="en-US" dirty="0" err="1"/>
              <a:t>cummilative</a:t>
            </a:r>
            <a:r>
              <a:rPr lang="en-US" dirty="0"/>
              <a:t>) </a:t>
            </a:r>
          </a:p>
          <a:p>
            <a:pPr marL="1657350" lvl="3" indent="-285750" fontAlgn="base">
              <a:buFont typeface="Arial"/>
              <a:buChar char="•"/>
            </a:pPr>
            <a:r>
              <a:rPr lang="en-US" dirty="0"/>
              <a:t>Every 30 Minutes </a:t>
            </a:r>
            <a:r>
              <a:rPr lang="en-US" dirty="0" smtClean="0"/>
              <a:t>Researched </a:t>
            </a:r>
            <a:r>
              <a:rPr lang="en-US" dirty="0"/>
              <a:t>and Written One page of an essay. (</a:t>
            </a:r>
            <a:r>
              <a:rPr lang="en-US" dirty="0" err="1"/>
              <a:t>cummilative</a:t>
            </a:r>
            <a:r>
              <a:rPr lang="en-US" dirty="0"/>
              <a:t>)</a:t>
            </a:r>
          </a:p>
          <a:p>
            <a:pPr marL="1657350" lvl="3" indent="-285750" fontAlgn="base">
              <a:buFont typeface="Arial"/>
              <a:buChar char="•"/>
            </a:pPr>
            <a:r>
              <a:rPr lang="en-US" dirty="0"/>
              <a:t>Every 60 Minutes </a:t>
            </a:r>
            <a:r>
              <a:rPr lang="en-US" dirty="0" smtClean="0"/>
              <a:t> What </a:t>
            </a:r>
            <a:r>
              <a:rPr lang="en-US" dirty="0"/>
              <a:t>could you do with an hour back?</a:t>
            </a:r>
          </a:p>
          <a:p>
            <a:pPr marL="1200150" lvl="2" indent="-285750" fontAlgn="base">
              <a:buFont typeface="Arial"/>
              <a:buChar char="•"/>
            </a:pPr>
            <a:r>
              <a:rPr lang="en-US" dirty="0"/>
              <a:t>As with my assessment of Goetz’s Feedback Loop article, I would like to use this time to assess the psychological ramifications of the Consequence </a:t>
            </a:r>
            <a:r>
              <a:rPr lang="en-US" dirty="0" smtClean="0"/>
              <a:t>por</a:t>
            </a:r>
            <a:r>
              <a:rPr lang="en-US" dirty="0"/>
              <a:t>t</a:t>
            </a:r>
            <a:r>
              <a:rPr lang="en-US" dirty="0" smtClean="0"/>
              <a:t>ion </a:t>
            </a:r>
            <a:r>
              <a:rPr lang="en-US" dirty="0"/>
              <a:t>of the Feedback Loop </a:t>
            </a:r>
            <a:r>
              <a:rPr lang="en-US" dirty="0" smtClean="0"/>
              <a:t>stages…</a:t>
            </a:r>
            <a:endParaRPr lang="en-US" dirty="0"/>
          </a:p>
          <a:p>
            <a:endParaRPr lang="en-US" sz="2400" dirty="0"/>
          </a:p>
        </p:txBody>
      </p:sp>
    </p:spTree>
    <p:extLst>
      <p:ext uri="{BB962C8B-B14F-4D97-AF65-F5344CB8AC3E}">
        <p14:creationId xmlns:p14="http://schemas.microsoft.com/office/powerpoint/2010/main" val="197515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r>
              <a:rPr lang="en-US" dirty="0"/>
              <a:t>Consequence Stage </a:t>
            </a:r>
            <a:r>
              <a:rPr lang="en-US" dirty="0" smtClean="0"/>
              <a:t/>
            </a:r>
            <a:br>
              <a:rPr lang="en-US" dirty="0" smtClean="0"/>
            </a:br>
            <a:r>
              <a:rPr lang="en-US" dirty="0" smtClean="0"/>
              <a:t> </a:t>
            </a:r>
            <a:r>
              <a:rPr lang="en-US" dirty="0"/>
              <a:t>Counter Argument: </a:t>
            </a:r>
          </a:p>
        </p:txBody>
      </p:sp>
      <p:sp>
        <p:nvSpPr>
          <p:cNvPr id="3" name="Text Placeholder 2"/>
          <p:cNvSpPr>
            <a:spLocks noGrp="1"/>
          </p:cNvSpPr>
          <p:nvPr>
            <p:ph type="body" idx="1"/>
          </p:nvPr>
        </p:nvSpPr>
        <p:spPr>
          <a:xfrm>
            <a:off x="0" y="2812246"/>
            <a:ext cx="8631975" cy="3870619"/>
          </a:xfrm>
        </p:spPr>
        <p:txBody>
          <a:bodyPr>
            <a:normAutofit/>
          </a:bodyPr>
          <a:lstStyle/>
          <a:p>
            <a:pPr marL="1200150" lvl="2" indent="-285750" fontAlgn="base">
              <a:buFont typeface="Arial"/>
              <a:buChar char="•"/>
            </a:pPr>
            <a:endParaRPr lang="en-US" dirty="0" smtClean="0"/>
          </a:p>
          <a:p>
            <a:pPr marL="742950" lvl="1" indent="-285750" fontAlgn="base">
              <a:buFont typeface="Arial"/>
              <a:buChar char="•"/>
            </a:pPr>
            <a:r>
              <a:rPr lang="en-US" dirty="0"/>
              <a:t>Relevance of Play</a:t>
            </a:r>
          </a:p>
          <a:p>
            <a:pPr marL="1200150" lvl="2" indent="-285750" fontAlgn="base">
              <a:buFont typeface="Arial"/>
              <a:buChar char="•"/>
            </a:pPr>
            <a:r>
              <a:rPr lang="en-US" dirty="0"/>
              <a:t>Ambiguity of Play by Brian Sutton-Smith makes the argument, in Chapter 11 - </a:t>
            </a:r>
            <a:r>
              <a:rPr lang="en-US" dirty="0" err="1"/>
              <a:t>Rhetorics</a:t>
            </a:r>
            <a:r>
              <a:rPr lang="en-US" dirty="0"/>
              <a:t> of </a:t>
            </a:r>
            <a:r>
              <a:rPr lang="en-US" dirty="0" smtClean="0"/>
              <a:t>Frivolity, </a:t>
            </a:r>
            <a:r>
              <a:rPr lang="en-US" dirty="0"/>
              <a:t>that a </a:t>
            </a:r>
            <a:r>
              <a:rPr lang="en-US" dirty="0" smtClean="0"/>
              <a:t>common </a:t>
            </a:r>
            <a:r>
              <a:rPr lang="en-US" dirty="0"/>
              <a:t>rhetoric about the relevance of playing (video games or other forms) in culture is undermined in western civilization by early protestant and </a:t>
            </a:r>
            <a:r>
              <a:rPr lang="en-US" dirty="0" smtClean="0"/>
              <a:t>capitalistic political </a:t>
            </a:r>
            <a:r>
              <a:rPr lang="en-US" dirty="0"/>
              <a:t>leanings on development of current community socialization methods.</a:t>
            </a:r>
          </a:p>
          <a:p>
            <a:pPr marL="1200150" lvl="2" indent="-285750" fontAlgn="base">
              <a:buFont typeface="Arial"/>
              <a:buChar char="•"/>
            </a:pPr>
            <a:r>
              <a:rPr lang="en-US" dirty="0"/>
              <a:t>Jane </a:t>
            </a:r>
            <a:r>
              <a:rPr lang="en-US" dirty="0" err="1"/>
              <a:t>McGonigal</a:t>
            </a:r>
            <a:endParaRPr lang="en-US" dirty="0"/>
          </a:p>
          <a:p>
            <a:pPr marL="1657350" lvl="3" indent="-285750" fontAlgn="base">
              <a:buFont typeface="Arial"/>
              <a:buChar char="•"/>
            </a:pPr>
            <a:r>
              <a:rPr lang="en-US" dirty="0"/>
              <a:t>How Games can Change the World:	</a:t>
            </a:r>
          </a:p>
          <a:p>
            <a:pPr marL="2114550" lvl="4" indent="-285750" fontAlgn="base">
              <a:buFont typeface="Arial"/>
              <a:buChar char="•"/>
            </a:pPr>
            <a:r>
              <a:rPr lang="en-US" dirty="0"/>
              <a:t>Through Cooperation</a:t>
            </a:r>
          </a:p>
          <a:p>
            <a:pPr marL="2114550" lvl="4" indent="-285750" fontAlgn="base">
              <a:buFont typeface="Arial"/>
              <a:buChar char="•"/>
            </a:pPr>
            <a:r>
              <a:rPr lang="en-US" dirty="0"/>
              <a:t>Through </a:t>
            </a:r>
            <a:r>
              <a:rPr lang="en-US" dirty="0" smtClean="0"/>
              <a:t>exposure to ideas, </a:t>
            </a:r>
            <a:r>
              <a:rPr lang="en-US" dirty="0"/>
              <a:t>leading to </a:t>
            </a:r>
            <a:r>
              <a:rPr lang="en-US" dirty="0" smtClean="0"/>
              <a:t>Empathy</a:t>
            </a:r>
          </a:p>
          <a:p>
            <a:pPr marL="2114550" lvl="4" indent="-285750" fontAlgn="base">
              <a:buFont typeface="Arial"/>
              <a:buChar char="•"/>
            </a:pPr>
            <a:r>
              <a:rPr lang="en-US" dirty="0" smtClean="0"/>
              <a:t>Through Longevity</a:t>
            </a:r>
            <a:endParaRPr lang="en-US" dirty="0"/>
          </a:p>
          <a:p>
            <a:endParaRPr lang="en-US" sz="2400" dirty="0"/>
          </a:p>
        </p:txBody>
      </p:sp>
    </p:spTree>
    <p:extLst>
      <p:ext uri="{BB962C8B-B14F-4D97-AF65-F5344CB8AC3E}">
        <p14:creationId xmlns:p14="http://schemas.microsoft.com/office/powerpoint/2010/main" val="119995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Stage:</a:t>
            </a:r>
            <a:endParaRPr lang="en-US" dirty="0"/>
          </a:p>
        </p:txBody>
      </p:sp>
      <p:sp>
        <p:nvSpPr>
          <p:cNvPr id="3" name="Text Placeholder 2"/>
          <p:cNvSpPr>
            <a:spLocks noGrp="1"/>
          </p:cNvSpPr>
          <p:nvPr>
            <p:ph type="body" idx="1"/>
          </p:nvPr>
        </p:nvSpPr>
        <p:spPr>
          <a:xfrm>
            <a:off x="493862" y="2812246"/>
            <a:ext cx="8138113" cy="3870619"/>
          </a:xfrm>
        </p:spPr>
        <p:txBody>
          <a:bodyPr>
            <a:normAutofit/>
          </a:bodyPr>
          <a:lstStyle/>
          <a:p>
            <a:pPr lvl="1" fontAlgn="base"/>
            <a:r>
              <a:rPr lang="en-US" sz="2800" dirty="0"/>
              <a:t>Based off the Consequence </a:t>
            </a:r>
            <a:r>
              <a:rPr lang="en-US" sz="2800" dirty="0" smtClean="0"/>
              <a:t>stage,</a:t>
            </a:r>
          </a:p>
          <a:p>
            <a:pPr lvl="1" fontAlgn="base"/>
            <a:r>
              <a:rPr lang="en-US" sz="2800" dirty="0" smtClean="0"/>
              <a:t> </a:t>
            </a:r>
            <a:r>
              <a:rPr lang="en-US" sz="2800" dirty="0"/>
              <a:t>what -should- be the intended actions?</a:t>
            </a:r>
          </a:p>
          <a:p>
            <a:endParaRPr lang="en-US" sz="2800" dirty="0"/>
          </a:p>
        </p:txBody>
      </p:sp>
    </p:spTree>
    <p:extLst>
      <p:ext uri="{BB962C8B-B14F-4D97-AF65-F5344CB8AC3E}">
        <p14:creationId xmlns:p14="http://schemas.microsoft.com/office/powerpoint/2010/main" val="19344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196"/>
            <a:ext cx="8077200" cy="6430870"/>
          </a:xfrm>
        </p:spPr>
        <p:txBody>
          <a:bodyPr>
            <a:normAutofit fontScale="90000"/>
          </a:bodyPr>
          <a:lstStyle/>
          <a:p>
            <a:r>
              <a:rPr lang="en-US" dirty="0" smtClean="0"/>
              <a:t>Conclusion:</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Questions, Comments, Concerns</a:t>
            </a:r>
            <a:endParaRPr lang="en-US" dirty="0"/>
          </a:p>
        </p:txBody>
      </p:sp>
      <p:sp>
        <p:nvSpPr>
          <p:cNvPr id="3" name="Subtitle 2"/>
          <p:cNvSpPr>
            <a:spLocks noGrp="1"/>
          </p:cNvSpPr>
          <p:nvPr>
            <p:ph type="subTitle" idx="1"/>
          </p:nvPr>
        </p:nvSpPr>
        <p:spPr>
          <a:xfrm>
            <a:off x="685800" y="1985708"/>
            <a:ext cx="8077200" cy="2945386"/>
          </a:xfrm>
        </p:spPr>
        <p:txBody>
          <a:bodyPr>
            <a:normAutofit fontScale="77500" lnSpcReduction="20000"/>
          </a:bodyPr>
          <a:lstStyle/>
          <a:p>
            <a:r>
              <a:rPr lang="en-US" dirty="0" smtClean="0"/>
              <a:t>Sources:</a:t>
            </a:r>
          </a:p>
          <a:p>
            <a:pPr marL="1257300" lvl="2" indent="-342900" algn="l" fontAlgn="base">
              <a:buFont typeface="Arial"/>
              <a:buChar char="•"/>
            </a:pPr>
            <a:r>
              <a:rPr lang="en-US" dirty="0"/>
              <a:t>Thomas Goetz, Harnessing the Power of Feedback Loops: </a:t>
            </a:r>
            <a:r>
              <a:rPr lang="en-US" dirty="0">
                <a:hlinkClick r:id="rId2"/>
              </a:rPr>
              <a:t>http://bit.ly/loopfeedback</a:t>
            </a:r>
            <a:endParaRPr lang="en-US" dirty="0"/>
          </a:p>
          <a:p>
            <a:pPr marL="1257300" lvl="2" indent="-342900" algn="l" fontAlgn="base">
              <a:buFont typeface="Arial"/>
              <a:buChar char="•"/>
            </a:pPr>
            <a:r>
              <a:rPr lang="en-US" dirty="0"/>
              <a:t>Wikipedia </a:t>
            </a:r>
            <a:r>
              <a:rPr lang="en-US" dirty="0" err="1"/>
              <a:t>Defintion</a:t>
            </a:r>
            <a:r>
              <a:rPr lang="en-US" dirty="0"/>
              <a:t> of Feedback: </a:t>
            </a:r>
            <a:r>
              <a:rPr lang="en-US" dirty="0">
                <a:hlinkClick r:id="rId3"/>
              </a:rPr>
              <a:t>http://en.wikipedia.org/wiki/Feedback</a:t>
            </a:r>
            <a:endParaRPr lang="en-US" dirty="0"/>
          </a:p>
          <a:p>
            <a:pPr marL="1257300" lvl="2" indent="-342900" algn="l" fontAlgn="base">
              <a:buFont typeface="Arial"/>
              <a:buChar char="•"/>
            </a:pPr>
            <a:r>
              <a:rPr lang="en-US" dirty="0"/>
              <a:t>The PS3's Safety and Support Manual - Packaged with </a:t>
            </a:r>
            <a:r>
              <a:rPr lang="en-US" dirty="0" err="1"/>
              <a:t>Playstation</a:t>
            </a:r>
            <a:r>
              <a:rPr lang="en-US" dirty="0"/>
              <a:t> 3 Hardware.</a:t>
            </a:r>
          </a:p>
          <a:p>
            <a:pPr marL="1257300" lvl="2" indent="-342900" algn="l" fontAlgn="base">
              <a:buFont typeface="Arial"/>
              <a:buChar char="•"/>
            </a:pPr>
            <a:r>
              <a:rPr lang="en-US" dirty="0"/>
              <a:t>Operating </a:t>
            </a:r>
            <a:r>
              <a:rPr lang="en-US" dirty="0" err="1"/>
              <a:t>Temperture</a:t>
            </a:r>
            <a:r>
              <a:rPr lang="en-US" dirty="0"/>
              <a:t> </a:t>
            </a:r>
            <a:r>
              <a:rPr lang="en-US" dirty="0" err="1"/>
              <a:t>vs</a:t>
            </a:r>
            <a:r>
              <a:rPr lang="en-US" dirty="0"/>
              <a:t> System Reliability  </a:t>
            </a:r>
            <a:r>
              <a:rPr lang="en-US" dirty="0">
                <a:hlinkClick r:id="rId4"/>
              </a:rPr>
              <a:t>http://www.pcpower.com/technology/optemps/</a:t>
            </a:r>
            <a:endParaRPr lang="en-US" dirty="0"/>
          </a:p>
          <a:p>
            <a:pPr marL="1257300" lvl="2" indent="-342900" algn="l" fontAlgn="base">
              <a:buFont typeface="Arial"/>
              <a:buChar char="•"/>
            </a:pPr>
            <a:r>
              <a:rPr lang="en-US" dirty="0" err="1"/>
              <a:t>BriNSutton­Smith</a:t>
            </a:r>
            <a:r>
              <a:rPr lang="en-US" dirty="0"/>
              <a:t>, </a:t>
            </a:r>
            <a:r>
              <a:rPr lang="en-US" i="1" dirty="0"/>
              <a:t>The Ambiguity of Play</a:t>
            </a:r>
          </a:p>
          <a:p>
            <a:pPr marL="1257300" lvl="2" indent="-342900" algn="l" fontAlgn="base">
              <a:buFont typeface="Arial"/>
              <a:buChar char="•"/>
            </a:pPr>
            <a:r>
              <a:rPr lang="en-US" dirty="0">
                <a:hlinkClick r:id="rId5"/>
              </a:rPr>
              <a:t>http://janemcgonigal.com/</a:t>
            </a:r>
            <a:endParaRPr lang="en-US" dirty="0"/>
          </a:p>
          <a:p>
            <a:endParaRPr lang="en-US" dirty="0" smtClean="0"/>
          </a:p>
          <a:p>
            <a:endParaRPr lang="en-US" dirty="0"/>
          </a:p>
        </p:txBody>
      </p:sp>
    </p:spTree>
    <p:extLst>
      <p:ext uri="{BB962C8B-B14F-4D97-AF65-F5344CB8AC3E}">
        <p14:creationId xmlns:p14="http://schemas.microsoft.com/office/powerpoint/2010/main" val="317924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Definition:</a:t>
            </a:r>
            <a:endParaRPr lang="en-US" dirty="0"/>
          </a:p>
        </p:txBody>
      </p:sp>
      <p:sp>
        <p:nvSpPr>
          <p:cNvPr id="3" name="Text Placeholder 2"/>
          <p:cNvSpPr>
            <a:spLocks noGrp="1"/>
          </p:cNvSpPr>
          <p:nvPr>
            <p:ph type="body" idx="1"/>
          </p:nvPr>
        </p:nvSpPr>
        <p:spPr>
          <a:xfrm>
            <a:off x="579403" y="2735976"/>
            <a:ext cx="8022336" cy="2989314"/>
          </a:xfrm>
        </p:spPr>
        <p:txBody>
          <a:bodyPr/>
          <a:lstStyle/>
          <a:p>
            <a:r>
              <a:rPr lang="en-US" dirty="0" smtClean="0"/>
              <a:t/>
            </a:r>
            <a:endParaRPr lang="en-US" dirty="0"/>
          </a:p>
          <a:p>
            <a:pPr lvl="1" fontAlgn="base"/>
            <a:r>
              <a:rPr lang="en-US" b="1" dirty="0" smtClean="0"/>
              <a:t>Feedback</a:t>
            </a:r>
            <a:r>
              <a:rPr lang="en-US" dirty="0" smtClean="0"/>
              <a:t> </a:t>
            </a:r>
            <a:r>
              <a:rPr lang="en-US" dirty="0"/>
              <a:t>is a process in which information about the past or the </a:t>
            </a:r>
            <a:r>
              <a:rPr lang="en-US" dirty="0" smtClean="0"/>
              <a:t>present influences </a:t>
            </a:r>
            <a:r>
              <a:rPr lang="en-US" dirty="0"/>
              <a:t>the same in the present or future. As part of a </a:t>
            </a:r>
            <a:r>
              <a:rPr lang="en-US" sz="2800" dirty="0"/>
              <a:t>chain </a:t>
            </a:r>
            <a:r>
              <a:rPr lang="en-US" dirty="0"/>
              <a:t>of cause and effect that forms a circuit or loop, the event is said to </a:t>
            </a:r>
            <a:r>
              <a:rPr lang="en-US" i="1" dirty="0"/>
              <a:t>"feed back"</a:t>
            </a:r>
            <a:r>
              <a:rPr lang="en-US" dirty="0"/>
              <a:t> into itself</a:t>
            </a:r>
            <a:r>
              <a:rPr lang="en-US" dirty="0" smtClean="0"/>
              <a:t>.</a:t>
            </a:r>
          </a:p>
          <a:p>
            <a:pPr lvl="1" fontAlgn="base"/>
            <a:r>
              <a:rPr lang="en-US" dirty="0" smtClean="0"/>
              <a:t> </a:t>
            </a:r>
            <a:r>
              <a:rPr lang="en-US" dirty="0"/>
              <a:t>-</a:t>
            </a:r>
            <a:r>
              <a:rPr lang="en-US" dirty="0" smtClean="0"/>
              <a:t>Wikipedia</a:t>
            </a:r>
            <a:endParaRPr lang="en-US" sz="2800" dirty="0"/>
          </a:p>
          <a:p>
            <a:endParaRPr lang="en-US" dirty="0"/>
          </a:p>
        </p:txBody>
      </p:sp>
    </p:spTree>
    <p:extLst>
      <p:ext uri="{BB962C8B-B14F-4D97-AF65-F5344CB8AC3E}">
        <p14:creationId xmlns:p14="http://schemas.microsoft.com/office/powerpoint/2010/main" val="195416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Definition:</a:t>
            </a:r>
            <a:endParaRPr lang="en-US" dirty="0"/>
          </a:p>
        </p:txBody>
      </p:sp>
      <p:sp>
        <p:nvSpPr>
          <p:cNvPr id="3" name="Text Placeholder 2"/>
          <p:cNvSpPr>
            <a:spLocks noGrp="1"/>
          </p:cNvSpPr>
          <p:nvPr>
            <p:ph type="body" idx="1"/>
          </p:nvPr>
        </p:nvSpPr>
        <p:spPr>
          <a:xfrm>
            <a:off x="579403" y="2822326"/>
            <a:ext cx="8022336" cy="3699262"/>
          </a:xfrm>
        </p:spPr>
        <p:txBody>
          <a:bodyPr/>
          <a:lstStyle/>
          <a:p>
            <a:pPr lvl="1" fontAlgn="base"/>
            <a:r>
              <a:rPr lang="en-US" sz="2000" dirty="0"/>
              <a:t>According to Thomas Goetz, writer of, “Harnessing the Power of Feedback Loops”  </a:t>
            </a:r>
            <a:r>
              <a:rPr lang="en-US" sz="2000" b="1" dirty="0"/>
              <a:t>a feedback loop</a:t>
            </a:r>
            <a:r>
              <a:rPr lang="en-US" sz="2000" dirty="0"/>
              <a:t> involves four distinct stages:</a:t>
            </a:r>
          </a:p>
          <a:p>
            <a:pPr marL="1257300" lvl="2" indent="-342900" fontAlgn="base">
              <a:buFont typeface="+mj-lt"/>
              <a:buAutoNum type="arabicPeriod"/>
            </a:pPr>
            <a:r>
              <a:rPr lang="en-US" sz="1800" dirty="0" smtClean="0"/>
              <a:t>Evidence </a:t>
            </a:r>
            <a:r>
              <a:rPr lang="en-US" sz="1800" dirty="0"/>
              <a:t>Stage: Data or a behavior must be measured, captured, and stored.</a:t>
            </a:r>
          </a:p>
          <a:p>
            <a:pPr marL="1257300" lvl="2" indent="-342900" fontAlgn="base">
              <a:buFont typeface="+mj-lt"/>
              <a:buAutoNum type="arabicPeriod"/>
            </a:pPr>
            <a:r>
              <a:rPr lang="en-US" sz="1800" dirty="0"/>
              <a:t>Relevance Stage: The information gathered must be relayed to the individual in a context that makes it emotionally resonant.</a:t>
            </a:r>
          </a:p>
          <a:p>
            <a:pPr marL="1257300" lvl="2" indent="-342900" fontAlgn="base">
              <a:buFont typeface="+mj-lt"/>
              <a:buAutoNum type="arabicPeriod"/>
            </a:pPr>
            <a:r>
              <a:rPr lang="en-US" sz="1800" dirty="0"/>
              <a:t>Consequence Stage: The information must illuminate one or more paths ahead by comparison to implied negative results.</a:t>
            </a:r>
          </a:p>
          <a:p>
            <a:pPr marL="1257300" lvl="2" indent="-342900" fontAlgn="base">
              <a:buFont typeface="+mj-lt"/>
              <a:buAutoNum type="arabicPeriod"/>
            </a:pPr>
            <a:r>
              <a:rPr lang="en-US" sz="1800" dirty="0"/>
              <a:t>Action Stage: There must be a clear moment when the individual can re-calibrate a behavior, make a choice, and act (HOPEFULLY, to avoid negative results).</a:t>
            </a:r>
          </a:p>
          <a:p>
            <a:pPr marL="457200" indent="-457200">
              <a:buFont typeface="+mj-lt"/>
              <a:buAutoNum type="arabicPeriod"/>
            </a:pPr>
            <a:endParaRPr lang="en-US" dirty="0"/>
          </a:p>
        </p:txBody>
      </p:sp>
    </p:spTree>
    <p:extLst>
      <p:ext uri="{BB962C8B-B14F-4D97-AF65-F5344CB8AC3E}">
        <p14:creationId xmlns:p14="http://schemas.microsoft.com/office/powerpoint/2010/main" val="25665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 Target:</a:t>
            </a:r>
            <a:endParaRPr lang="en-US" dirty="0"/>
          </a:p>
        </p:txBody>
      </p:sp>
      <p:sp>
        <p:nvSpPr>
          <p:cNvPr id="3" name="Text Placeholder 2"/>
          <p:cNvSpPr>
            <a:spLocks noGrp="1"/>
          </p:cNvSpPr>
          <p:nvPr>
            <p:ph type="body" idx="1"/>
          </p:nvPr>
        </p:nvSpPr>
        <p:spPr>
          <a:xfrm>
            <a:off x="609639" y="3266205"/>
            <a:ext cx="8022336" cy="1955097"/>
          </a:xfrm>
        </p:spPr>
        <p:txBody>
          <a:bodyPr>
            <a:normAutofit/>
          </a:bodyPr>
          <a:lstStyle/>
          <a:p>
            <a:r>
              <a:rPr lang="en-US" sz="2800" dirty="0" err="1"/>
              <a:t>Playstation</a:t>
            </a:r>
            <a:r>
              <a:rPr lang="en-US" sz="2800" dirty="0"/>
              <a:t> 3 and Other Gaming or Computational Devices used for </a:t>
            </a:r>
            <a:r>
              <a:rPr lang="en-US" sz="2800" dirty="0" smtClean="0"/>
              <a:t>Entertainment. </a:t>
            </a:r>
          </a:p>
          <a:p>
            <a:r>
              <a:rPr lang="en-US" sz="2800" dirty="0" smtClean="0"/>
              <a:t>Problem: Time Management – Overheating </a:t>
            </a:r>
            <a:endParaRPr lang="en-US" sz="2800" dirty="0"/>
          </a:p>
        </p:txBody>
      </p:sp>
    </p:spTree>
    <p:extLst>
      <p:ext uri="{BB962C8B-B14F-4D97-AF65-F5344CB8AC3E}">
        <p14:creationId xmlns:p14="http://schemas.microsoft.com/office/powerpoint/2010/main" val="131864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 Target:</a:t>
            </a:r>
            <a:endParaRPr lang="en-US" dirty="0"/>
          </a:p>
        </p:txBody>
      </p:sp>
      <p:sp>
        <p:nvSpPr>
          <p:cNvPr id="3" name="Text Placeholder 2"/>
          <p:cNvSpPr>
            <a:spLocks noGrp="1"/>
          </p:cNvSpPr>
          <p:nvPr>
            <p:ph type="body" idx="1"/>
          </p:nvPr>
        </p:nvSpPr>
        <p:spPr>
          <a:xfrm>
            <a:off x="609639" y="3266205"/>
            <a:ext cx="8022336" cy="1995417"/>
          </a:xfrm>
        </p:spPr>
        <p:txBody>
          <a:bodyPr>
            <a:normAutofit/>
          </a:bodyPr>
          <a:lstStyle/>
          <a:p>
            <a:r>
              <a:rPr lang="en-US" sz="2400" dirty="0" err="1"/>
              <a:t>Playstation</a:t>
            </a:r>
            <a:r>
              <a:rPr lang="en-US" sz="2400" dirty="0"/>
              <a:t> 3 and Other Gaming or Computational Devices used for </a:t>
            </a:r>
            <a:r>
              <a:rPr lang="en-US" sz="2400" dirty="0" smtClean="0"/>
              <a:t>Entertainment. </a:t>
            </a:r>
          </a:p>
          <a:p>
            <a:endParaRPr lang="en-US" sz="2400" dirty="0" smtClean="0"/>
          </a:p>
          <a:p>
            <a:r>
              <a:rPr lang="en-US" sz="2400" dirty="0" smtClean="0"/>
              <a:t>Problem: Time Management – Overheating </a:t>
            </a:r>
          </a:p>
          <a:p>
            <a:endParaRPr lang="en-US" sz="2400" dirty="0"/>
          </a:p>
        </p:txBody>
      </p:sp>
    </p:spTree>
    <p:extLst>
      <p:ext uri="{BB962C8B-B14F-4D97-AF65-F5344CB8AC3E}">
        <p14:creationId xmlns:p14="http://schemas.microsoft.com/office/powerpoint/2010/main" val="78894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 Target:</a:t>
            </a:r>
            <a:endParaRPr lang="en-US" dirty="0"/>
          </a:p>
        </p:txBody>
      </p:sp>
      <p:sp>
        <p:nvSpPr>
          <p:cNvPr id="3" name="Text Placeholder 2"/>
          <p:cNvSpPr>
            <a:spLocks noGrp="1"/>
          </p:cNvSpPr>
          <p:nvPr>
            <p:ph type="body" idx="1"/>
          </p:nvPr>
        </p:nvSpPr>
        <p:spPr>
          <a:xfrm>
            <a:off x="609639" y="3266205"/>
            <a:ext cx="8022336" cy="1995417"/>
          </a:xfrm>
        </p:spPr>
        <p:txBody>
          <a:bodyPr>
            <a:normAutofit/>
          </a:bodyPr>
          <a:lstStyle/>
          <a:p>
            <a:r>
              <a:rPr lang="en-US" sz="2400" dirty="0" err="1"/>
              <a:t>Playstation</a:t>
            </a:r>
            <a:r>
              <a:rPr lang="en-US" sz="2400" dirty="0"/>
              <a:t> 3 and Other Gaming or Computational Devices used for </a:t>
            </a:r>
            <a:r>
              <a:rPr lang="en-US" sz="2400" dirty="0" smtClean="0"/>
              <a:t>Entertainment. </a:t>
            </a:r>
          </a:p>
          <a:p>
            <a:endParaRPr lang="en-US" sz="2400" dirty="0" smtClean="0"/>
          </a:p>
          <a:p>
            <a:r>
              <a:rPr lang="en-US" sz="2400" dirty="0" smtClean="0"/>
              <a:t>Problem: Time Management – Overheating </a:t>
            </a:r>
          </a:p>
          <a:p>
            <a:endParaRPr lang="en-US" sz="2400" dirty="0"/>
          </a:p>
        </p:txBody>
      </p:sp>
    </p:spTree>
    <p:extLst>
      <p:ext uri="{BB962C8B-B14F-4D97-AF65-F5344CB8AC3E}">
        <p14:creationId xmlns:p14="http://schemas.microsoft.com/office/powerpoint/2010/main" val="124404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549" y="159700"/>
            <a:ext cx="5499699" cy="978408"/>
          </a:xfrm>
        </p:spPr>
        <p:txBody>
          <a:bodyPr>
            <a:normAutofit/>
          </a:bodyPr>
          <a:lstStyle/>
          <a:p>
            <a:r>
              <a:rPr lang="en-US" sz="3200" dirty="0" err="1" smtClean="0"/>
              <a:t>BuzzKillington</a:t>
            </a:r>
            <a:r>
              <a:rPr lang="en-US" sz="3200" dirty="0" smtClean="0"/>
              <a:t> Mark 1 – BKM1</a:t>
            </a:r>
            <a:endParaRPr lang="en-US" sz="3200" dirty="0"/>
          </a:p>
        </p:txBody>
      </p:sp>
      <p:pic>
        <p:nvPicPr>
          <p:cNvPr id="5" name="Picture Placeholder 4" descr="P1020666.jpe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6396" t="10707" r="6396" b="2811"/>
          <a:stretch/>
        </p:blipFill>
        <p:spPr>
          <a:xfrm rot="16200000">
            <a:off x="3702982" y="2127309"/>
            <a:ext cx="4829714" cy="4031520"/>
          </a:xfrm>
        </p:spPr>
      </p:pic>
      <p:sp>
        <p:nvSpPr>
          <p:cNvPr id="4" name="Text Placeholder 3"/>
          <p:cNvSpPr>
            <a:spLocks noGrp="1"/>
          </p:cNvSpPr>
          <p:nvPr>
            <p:ph type="body" sz="half" idx="2"/>
          </p:nvPr>
        </p:nvSpPr>
        <p:spPr/>
        <p:txBody>
          <a:bodyPr>
            <a:normAutofit/>
          </a:bodyPr>
          <a:lstStyle/>
          <a:p>
            <a:r>
              <a:rPr lang="en-US" sz="2400" dirty="0" smtClean="0"/>
              <a:t>Size Specifications:</a:t>
            </a:r>
            <a:endParaRPr lang="en-US" sz="2400" dirty="0"/>
          </a:p>
        </p:txBody>
      </p:sp>
    </p:spTree>
    <p:extLst>
      <p:ext uri="{BB962C8B-B14F-4D97-AF65-F5344CB8AC3E}">
        <p14:creationId xmlns:p14="http://schemas.microsoft.com/office/powerpoint/2010/main" val="231876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Stage:</a:t>
            </a:r>
            <a:endParaRPr lang="en-US" dirty="0"/>
          </a:p>
        </p:txBody>
      </p:sp>
      <p:sp>
        <p:nvSpPr>
          <p:cNvPr id="3" name="Text Placeholder 2"/>
          <p:cNvSpPr>
            <a:spLocks noGrp="1"/>
          </p:cNvSpPr>
          <p:nvPr>
            <p:ph type="body" idx="1"/>
          </p:nvPr>
        </p:nvSpPr>
        <p:spPr>
          <a:xfrm>
            <a:off x="609639" y="3266205"/>
            <a:ext cx="8022336" cy="2801796"/>
          </a:xfrm>
        </p:spPr>
        <p:txBody>
          <a:bodyPr>
            <a:normAutofit/>
          </a:bodyPr>
          <a:lstStyle/>
          <a:p>
            <a:pPr lvl="0" fontAlgn="base"/>
            <a:r>
              <a:rPr lang="en-US" sz="2400" dirty="0"/>
              <a:t>Evidence Stage - Target Data</a:t>
            </a:r>
          </a:p>
          <a:p>
            <a:pPr marL="742950" lvl="1" indent="-285750" fontAlgn="base">
              <a:buFont typeface="Arial"/>
              <a:buChar char="•"/>
            </a:pPr>
            <a:r>
              <a:rPr lang="en-US" sz="2000" dirty="0"/>
              <a:t>How long have you been playing?</a:t>
            </a:r>
          </a:p>
          <a:p>
            <a:pPr marL="742950" lvl="1" indent="-285750" fontAlgn="base">
              <a:buFont typeface="Arial"/>
              <a:buChar char="•"/>
            </a:pPr>
            <a:r>
              <a:rPr lang="en-US" sz="2000" dirty="0"/>
              <a:t>How Hot is your Device</a:t>
            </a:r>
          </a:p>
          <a:p>
            <a:endParaRPr lang="en-US" sz="2400" dirty="0"/>
          </a:p>
        </p:txBody>
      </p:sp>
    </p:spTree>
    <p:extLst>
      <p:ext uri="{BB962C8B-B14F-4D97-AF65-F5344CB8AC3E}">
        <p14:creationId xmlns:p14="http://schemas.microsoft.com/office/powerpoint/2010/main" val="32157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549" y="159700"/>
            <a:ext cx="5499699" cy="978408"/>
          </a:xfrm>
        </p:spPr>
        <p:txBody>
          <a:bodyPr>
            <a:normAutofit/>
          </a:bodyPr>
          <a:lstStyle/>
          <a:p>
            <a:r>
              <a:rPr lang="en-US" sz="3200" dirty="0" smtClean="0"/>
              <a:t>Evidence Collection</a:t>
            </a:r>
            <a:endParaRPr lang="en-US" sz="3200" dirty="0"/>
          </a:p>
        </p:txBody>
      </p:sp>
      <p:sp>
        <p:nvSpPr>
          <p:cNvPr id="4" name="Text Placeholder 3"/>
          <p:cNvSpPr>
            <a:spLocks noGrp="1"/>
          </p:cNvSpPr>
          <p:nvPr>
            <p:ph type="body" sz="half" idx="2"/>
          </p:nvPr>
        </p:nvSpPr>
        <p:spPr/>
        <p:txBody>
          <a:bodyPr>
            <a:normAutofit/>
          </a:bodyPr>
          <a:lstStyle/>
          <a:p>
            <a:pPr marL="342900" indent="-342900" fontAlgn="base">
              <a:buFont typeface="Arial"/>
              <a:buChar char="•"/>
            </a:pPr>
            <a:r>
              <a:rPr lang="en-US" sz="2200" dirty="0"/>
              <a:t>Power Source and Data Collection </a:t>
            </a:r>
            <a:r>
              <a:rPr lang="en-US" sz="2200" dirty="0" smtClean="0"/>
              <a:t>Start at same time</a:t>
            </a:r>
            <a:endParaRPr lang="en-US" sz="2200" dirty="0"/>
          </a:p>
          <a:p>
            <a:pPr marL="342900" indent="-342900">
              <a:buFont typeface="Arial"/>
              <a:buChar char="•"/>
            </a:pPr>
            <a:r>
              <a:rPr lang="en-US" sz="2000" dirty="0"/>
              <a:t>USB Powered: Plugged into the device of choice it begins the ascending </a:t>
            </a:r>
            <a:endParaRPr lang="en-US" sz="2000" dirty="0" smtClean="0"/>
          </a:p>
          <a:p>
            <a:pPr marL="342900" indent="-342900">
              <a:buFont typeface="Arial"/>
              <a:buChar char="•"/>
            </a:pPr>
            <a:r>
              <a:rPr lang="en-US" sz="2000" dirty="0" smtClean="0"/>
              <a:t>Suction Cup Temperature Monitoring</a:t>
            </a:r>
          </a:p>
        </p:txBody>
      </p:sp>
      <p:pic>
        <p:nvPicPr>
          <p:cNvPr id="6" name="Picture Placeholder 5" descr="P1020667.jpe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6396" t="10489" r="6396" b="2029"/>
          <a:stretch/>
        </p:blipFill>
        <p:spPr>
          <a:xfrm rot="16200000">
            <a:off x="3428402" y="2198512"/>
            <a:ext cx="5197455" cy="3910576"/>
          </a:xfrm>
        </p:spPr>
      </p:pic>
    </p:spTree>
    <p:extLst>
      <p:ext uri="{BB962C8B-B14F-4D97-AF65-F5344CB8AC3E}">
        <p14:creationId xmlns:p14="http://schemas.microsoft.com/office/powerpoint/2010/main" val="2133152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40</TotalTime>
  <Words>629</Words>
  <Application>Microsoft Macintosh PowerPoint</Application>
  <PresentationFormat>On-screen Show (4:3)</PresentationFormat>
  <Paragraphs>71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Feedback Loops:</vt:lpstr>
      <vt:lpstr>Feedback Definition:</vt:lpstr>
      <vt:lpstr>Feedback Definition:</vt:lpstr>
      <vt:lpstr>Feedback Loop Target:</vt:lpstr>
      <vt:lpstr>Feedback Loop Target:</vt:lpstr>
      <vt:lpstr>Feedback Loop Target:</vt:lpstr>
      <vt:lpstr>BuzzKillington Mark 1 – BKM1</vt:lpstr>
      <vt:lpstr>Evidence Stage:</vt:lpstr>
      <vt:lpstr>Evidence Collection</vt:lpstr>
      <vt:lpstr>Relevance Stage:</vt:lpstr>
      <vt:lpstr>Relevance Stage Aesthetic:</vt:lpstr>
      <vt:lpstr>Consequence Stage:</vt:lpstr>
      <vt:lpstr>Consequence Stage   Counter Argument: </vt:lpstr>
      <vt:lpstr>Action Stage:</vt:lpstr>
      <vt:lpstr>Conclusion:        Questions, Comments, Concerns</vt:lpstr>
    </vt:vector>
  </TitlesOfParts>
  <Company>The New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Loops:</dc:title>
  <dc:creator>Academic Technology</dc:creator>
  <cp:lastModifiedBy>Academic Technology</cp:lastModifiedBy>
  <cp:revision>4</cp:revision>
  <dcterms:created xsi:type="dcterms:W3CDTF">2013-09-30T15:26:36Z</dcterms:created>
  <dcterms:modified xsi:type="dcterms:W3CDTF">2013-09-30T16:06:44Z</dcterms:modified>
</cp:coreProperties>
</file>