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1" autoAdjust="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9/23/13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9/23/13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9/23/13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clu.org/app" TargetMode="External"/><Relationship Id="rId4" Type="http://schemas.openxmlformats.org/officeDocument/2006/relationships/hyperlink" Target="http://en.wikipedia.org/wiki/New_York_City" TargetMode="External"/><Relationship Id="rId5" Type="http://schemas.openxmlformats.org/officeDocument/2006/relationships/hyperlink" Target="http://www.nytimes.com/interactive/2011/01/23/nyregion/20110123-nyc-ethnic-neighborhoods-map.html?_r=0" TargetMode="External"/><Relationship Id="rId6" Type="http://schemas.openxmlformats.org/officeDocument/2006/relationships/hyperlink" Target="http://en.wikipedia.org/wiki/Demographics_of_New_York_City" TargetMode="External"/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nyclu.org/content/stop-and-frisk-dat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And the Automated Race Riot.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in Racial Profiling </a:t>
            </a:r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7010400" y="5320832"/>
            <a:ext cx="1981200" cy="157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William Ray</a:t>
            </a:r>
          </a:p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Major Studio 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Mashups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– Digital</a:t>
            </a:r>
          </a:p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 – Physical </a:t>
            </a:r>
            <a:b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2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Automated Race</a:t>
            </a:r>
            <a:br>
              <a:rPr lang="en-US" dirty="0" smtClean="0"/>
            </a:br>
            <a:r>
              <a:rPr lang="en-US" dirty="0" smtClean="0"/>
              <a:t>Riot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15178"/>
            <a:ext cx="6324600" cy="3623019"/>
          </a:xfrm>
        </p:spPr>
        <p:txBody>
          <a:bodyPr/>
          <a:lstStyle/>
          <a:p>
            <a:r>
              <a:rPr lang="en-US" dirty="0" smtClean="0"/>
              <a:t>Questions, </a:t>
            </a:r>
            <a:br>
              <a:rPr lang="en-US" dirty="0" smtClean="0"/>
            </a:br>
            <a:r>
              <a:rPr lang="en-US" dirty="0" smtClean="0"/>
              <a:t>Comments,</a:t>
            </a:r>
            <a:br>
              <a:rPr lang="en-US" dirty="0" smtClean="0"/>
            </a:b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(and hopefully)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/>
              <a:t>Concerns???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7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Source Page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57200" y="452079"/>
            <a:ext cx="6019800" cy="5851525"/>
          </a:xfrm>
        </p:spPr>
        <p:txBody>
          <a:bodyPr/>
          <a:lstStyle/>
          <a:p>
            <a:r>
              <a:rPr lang="en-US" dirty="0" smtClean="0"/>
              <a:t>Stop And Frisk Data</a:t>
            </a:r>
          </a:p>
          <a:p>
            <a:pPr lvl="1"/>
            <a:r>
              <a:rPr lang="en-US" sz="1400" dirty="0" smtClean="0"/>
              <a:t>Provided by New York  Civil Liberties Union</a:t>
            </a:r>
          </a:p>
          <a:p>
            <a:pPr lvl="2"/>
            <a:r>
              <a:rPr lang="en-US" sz="1200" dirty="0">
                <a:hlinkClick r:id="rId2"/>
              </a:rPr>
              <a:t>http://www.nyclu.org/content/stop-and-frisk-</a:t>
            </a:r>
            <a:r>
              <a:rPr lang="en-US" sz="1200" dirty="0" smtClean="0">
                <a:hlinkClick r:id="rId2"/>
              </a:rPr>
              <a:t>data</a:t>
            </a:r>
            <a:r>
              <a:rPr lang="en-US" sz="1200" dirty="0" smtClean="0"/>
              <a:t> </a:t>
            </a:r>
          </a:p>
          <a:p>
            <a:pPr lvl="2"/>
            <a:r>
              <a:rPr lang="en-US" sz="1200" dirty="0" smtClean="0"/>
              <a:t>*</a:t>
            </a:r>
            <a:r>
              <a:rPr lang="en-US" sz="1200" dirty="0"/>
              <a:t>** </a:t>
            </a:r>
            <a:r>
              <a:rPr lang="en-US" sz="1200" dirty="0">
                <a:hlinkClick r:id="rId3"/>
              </a:rPr>
              <a:t>http://www.nyclu.org/</a:t>
            </a:r>
            <a:r>
              <a:rPr lang="en-US" sz="1200" dirty="0" smtClean="0">
                <a:hlinkClick r:id="rId3"/>
              </a:rPr>
              <a:t>app</a:t>
            </a:r>
            <a:r>
              <a:rPr lang="en-US" sz="1200" dirty="0" smtClean="0"/>
              <a:t> (consider getting the </a:t>
            </a:r>
            <a:br>
              <a:rPr lang="en-US" sz="1200" dirty="0" smtClean="0"/>
            </a:br>
            <a:r>
              <a:rPr lang="en-US" sz="1200" dirty="0" smtClean="0"/>
              <a:t>Frisk Watch app., stop racial discrimination)</a:t>
            </a:r>
          </a:p>
          <a:p>
            <a:r>
              <a:rPr lang="en-US" dirty="0" smtClean="0"/>
              <a:t>Borough Map of New York</a:t>
            </a:r>
          </a:p>
          <a:p>
            <a:pPr lvl="1"/>
            <a:r>
              <a:rPr lang="en-US" sz="1400" dirty="0">
                <a:hlinkClick r:id="rId4"/>
              </a:rPr>
              <a:t>http://en.wikipedia.org/wiki/</a:t>
            </a:r>
            <a:r>
              <a:rPr lang="en-US" sz="1400" dirty="0" smtClean="0">
                <a:hlinkClick r:id="rId4"/>
              </a:rPr>
              <a:t>New_York_City</a:t>
            </a:r>
            <a:r>
              <a:rPr lang="en-US" sz="1400" dirty="0" smtClean="0"/>
              <a:t> Boroughs Section</a:t>
            </a:r>
          </a:p>
          <a:p>
            <a:r>
              <a:rPr lang="en-US" dirty="0" smtClean="0"/>
              <a:t>Racial Demographic</a:t>
            </a:r>
          </a:p>
          <a:p>
            <a:pPr lvl="1"/>
            <a:r>
              <a:rPr lang="en-US" sz="1400" dirty="0" smtClean="0"/>
              <a:t>Map: New York Times</a:t>
            </a:r>
          </a:p>
          <a:p>
            <a:pPr lvl="2"/>
            <a:r>
              <a:rPr lang="en-US" sz="1200" dirty="0">
                <a:hlinkClick r:id="rId5"/>
              </a:rPr>
              <a:t>http://www.nytimes.com/interactive/2011/01/23/nyregion/20110123-nyc-ethnic-neighborhoods-map.html?_r=</a:t>
            </a:r>
            <a:r>
              <a:rPr lang="en-US" sz="1200" dirty="0" smtClean="0">
                <a:hlinkClick r:id="rId5"/>
              </a:rPr>
              <a:t>0</a:t>
            </a:r>
            <a:r>
              <a:rPr lang="en-US" sz="1200" dirty="0" smtClean="0"/>
              <a:t> </a:t>
            </a:r>
          </a:p>
          <a:p>
            <a:pPr lvl="1"/>
            <a:r>
              <a:rPr lang="en-US" sz="1400" dirty="0" smtClean="0"/>
              <a:t>Statistics: Wikipedia – 2000 Census </a:t>
            </a:r>
          </a:p>
          <a:p>
            <a:pPr lvl="2"/>
            <a:r>
              <a:rPr lang="en-US" sz="1200" dirty="0">
                <a:hlinkClick r:id="rId6"/>
              </a:rPr>
              <a:t>http://en.wikipedia.org/wiki/</a:t>
            </a:r>
            <a:r>
              <a:rPr lang="en-US" sz="1200" dirty="0" smtClean="0">
                <a:hlinkClick r:id="rId6"/>
              </a:rPr>
              <a:t>Demographics_of_New_York_City</a:t>
            </a:r>
            <a:r>
              <a:rPr lang="en-US" sz="1200" dirty="0" smtClean="0"/>
              <a:t> </a:t>
            </a:r>
          </a:p>
          <a:p>
            <a:r>
              <a:rPr lang="en-US" dirty="0" smtClean="0"/>
              <a:t>Economic Demographic</a:t>
            </a:r>
          </a:p>
          <a:p>
            <a:pPr lvl="1"/>
            <a:r>
              <a:rPr lang="en-US" sz="1400" dirty="0">
                <a:hlinkClick r:id="rId6"/>
              </a:rPr>
              <a:t>http://en.wikipedia.org/wiki/</a:t>
            </a:r>
            <a:r>
              <a:rPr lang="en-US" sz="1400" dirty="0" smtClean="0">
                <a:hlinkClick r:id="rId6"/>
              </a:rPr>
              <a:t>Demographics_of_New_York_City</a:t>
            </a:r>
            <a:r>
              <a:rPr lang="en-US" sz="1400" dirty="0" smtClean="0"/>
              <a:t> </a:t>
            </a:r>
          </a:p>
          <a:p>
            <a:r>
              <a:rPr lang="en-US" dirty="0" smtClean="0"/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393694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94288"/>
            <a:ext cx="8198902" cy="639762"/>
          </a:xfrm>
        </p:spPr>
        <p:txBody>
          <a:bodyPr/>
          <a:lstStyle/>
          <a:p>
            <a:r>
              <a:rPr lang="en-US" dirty="0" smtClean="0"/>
              <a:t>Stop And Frisk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34050"/>
            <a:ext cx="8198902" cy="4515000"/>
          </a:xfrm>
        </p:spPr>
        <p:txBody>
          <a:bodyPr>
            <a:normAutofit/>
          </a:bodyPr>
          <a:lstStyle/>
          <a:p>
            <a:r>
              <a:rPr lang="en-US" sz="1800" dirty="0"/>
              <a:t>In 2012, New Yorkers were stopped by the police </a:t>
            </a:r>
            <a:r>
              <a:rPr lang="en-US" sz="1800" u="sng" dirty="0"/>
              <a:t>532,911</a:t>
            </a:r>
            <a:r>
              <a:rPr lang="en-US" sz="1800" dirty="0"/>
              <a:t> times</a:t>
            </a:r>
            <a:br>
              <a:rPr lang="en-US" sz="1800" dirty="0"/>
            </a:br>
            <a:endParaRPr lang="en-US" sz="1800" dirty="0" smtClean="0"/>
          </a:p>
          <a:p>
            <a:r>
              <a:rPr lang="en-US" sz="1800" u="sng" dirty="0" smtClean="0"/>
              <a:t>473,644</a:t>
            </a:r>
            <a:r>
              <a:rPr lang="en-US" sz="1800" dirty="0" smtClean="0"/>
              <a:t> </a:t>
            </a:r>
            <a:r>
              <a:rPr lang="en-US" sz="1800" dirty="0"/>
              <a:t>were </a:t>
            </a:r>
            <a:r>
              <a:rPr lang="en-US" sz="1800" u="sng" dirty="0"/>
              <a:t>totally innocent</a:t>
            </a:r>
            <a:r>
              <a:rPr lang="en-US" sz="1800" dirty="0"/>
              <a:t> (89 percent).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Racial Breakdown</a:t>
            </a:r>
          </a:p>
          <a:p>
            <a:pPr lvl="1"/>
            <a:r>
              <a:rPr lang="en-US" sz="1400" u="sng" dirty="0"/>
              <a:t>284,229</a:t>
            </a:r>
            <a:r>
              <a:rPr lang="en-US" sz="1400" dirty="0"/>
              <a:t> were black (55 percent).</a:t>
            </a:r>
            <a:br>
              <a:rPr lang="en-US" sz="1400" dirty="0"/>
            </a:br>
            <a:endParaRPr lang="en-US" sz="1400" dirty="0"/>
          </a:p>
          <a:p>
            <a:pPr lvl="1"/>
            <a:r>
              <a:rPr lang="en-US" sz="1400" u="sng" dirty="0"/>
              <a:t>165,140</a:t>
            </a:r>
            <a:r>
              <a:rPr lang="en-US" sz="1400" dirty="0"/>
              <a:t> were Latino (32 percent).</a:t>
            </a:r>
            <a:br>
              <a:rPr lang="en-US" sz="1400" dirty="0"/>
            </a:br>
            <a:endParaRPr lang="en-US" sz="1400" dirty="0"/>
          </a:p>
          <a:p>
            <a:pPr lvl="1"/>
            <a:r>
              <a:rPr lang="en-US" sz="1400" u="sng" dirty="0"/>
              <a:t>50,366</a:t>
            </a:r>
            <a:r>
              <a:rPr lang="en-US" sz="1400" dirty="0"/>
              <a:t> were white (10 percent)</a:t>
            </a:r>
            <a:r>
              <a:rPr lang="en-US" sz="1400" dirty="0" smtClean="0"/>
              <a:t>.</a:t>
            </a:r>
          </a:p>
          <a:p>
            <a:pPr marL="365760" lvl="1" indent="0">
              <a:buNone/>
            </a:pPr>
            <a:endParaRPr lang="en-US" sz="1400" dirty="0"/>
          </a:p>
          <a:p>
            <a:r>
              <a:rPr lang="en-US" sz="1800" dirty="0" smtClean="0"/>
              <a:t>In June Alone over </a:t>
            </a:r>
            <a:r>
              <a:rPr lang="en-US" sz="1800" u="sng" dirty="0" smtClean="0"/>
              <a:t>30,000</a:t>
            </a:r>
            <a:r>
              <a:rPr lang="en-US" sz="1800" dirty="0" smtClean="0"/>
              <a:t> Frisk.</a:t>
            </a:r>
          </a:p>
          <a:p>
            <a:pPr marL="45720" indent="0">
              <a:buNone/>
            </a:pPr>
            <a:endParaRPr lang="en-US" sz="1800" dirty="0" smtClean="0"/>
          </a:p>
          <a:p>
            <a:r>
              <a:rPr lang="en-US" sz="1800" dirty="0" smtClean="0"/>
              <a:t>On June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over </a:t>
            </a:r>
            <a:r>
              <a:rPr lang="en-US" sz="1800" u="sng" dirty="0" smtClean="0"/>
              <a:t>700</a:t>
            </a:r>
            <a:r>
              <a:rPr lang="en-US" sz="1800" dirty="0" smtClean="0"/>
              <a:t> Stop and Frisks between the 5 Boroughs From Midnight – 11:59 PM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5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Racial Demographic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Economic Demographic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5999" y="612844"/>
            <a:ext cx="472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Screen Shot 2013-09-23 at 9.4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56" y="2680165"/>
            <a:ext cx="3429675" cy="3029366"/>
          </a:xfrm>
          <a:prstGeom prst="rect">
            <a:avLst/>
          </a:prstGeom>
        </p:spPr>
      </p:pic>
      <p:pic>
        <p:nvPicPr>
          <p:cNvPr id="15" name="Picture 14" descr="Screen Shot 2013-09-23 at 9.5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1" y="2838920"/>
            <a:ext cx="4473109" cy="2540087"/>
          </a:xfrm>
          <a:prstGeom prst="rect">
            <a:avLst/>
          </a:prstGeom>
        </p:spPr>
      </p:pic>
      <p:pic>
        <p:nvPicPr>
          <p:cNvPr id="16" name="Picture 15" descr="Screen Shot 2013-09-23 at 9.59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6" y="5547039"/>
            <a:ext cx="4574777" cy="3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3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yt-2010-nyc-mosaic-map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r="3696"/>
          <a:stretch>
            <a:fillRect/>
          </a:stretch>
        </p:blipFill>
        <p:spPr/>
      </p:pic>
      <p:pic>
        <p:nvPicPr>
          <p:cNvPr id="6" name="Content Placeholder 5" descr="5_Boroughs_Labels_New_York_City_Map_Julius_Schorzman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r="538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Base</a:t>
            </a:r>
            <a:endParaRPr lang="en-US" dirty="0"/>
          </a:p>
        </p:txBody>
      </p:sp>
      <p:pic>
        <p:nvPicPr>
          <p:cNvPr id="7" name="Picture 6" descr="Screen Shot 2013-09-23 at 10.03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82" y="1817429"/>
            <a:ext cx="1064504" cy="9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4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Base</a:t>
            </a:r>
            <a:endParaRPr lang="en-US" dirty="0"/>
          </a:p>
        </p:txBody>
      </p:sp>
      <p:pic>
        <p:nvPicPr>
          <p:cNvPr id="8" name="Picture 7" descr="Map-Overla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89" y="1708954"/>
            <a:ext cx="6287873" cy="48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Base</a:t>
            </a:r>
            <a:endParaRPr lang="en-US" dirty="0"/>
          </a:p>
        </p:txBody>
      </p:sp>
      <p:pic>
        <p:nvPicPr>
          <p:cNvPr id="2" name="Picture 1" descr="Screen Shot 2013-09-23 at 10.4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82" y="1666738"/>
            <a:ext cx="5107755" cy="49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ace-Riot-Star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r="1046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Using both Data sets of Zones racial Demographic and Previous Stop and Frisk data we can see some discriminatory trends.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Automated Race </a:t>
            </a:r>
            <a:br>
              <a:rPr lang="en-US" sz="1800" dirty="0" smtClean="0"/>
            </a:br>
            <a:r>
              <a:rPr lang="en-US" sz="1800" dirty="0" smtClean="0"/>
              <a:t>RIOT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739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62800" y="2133599"/>
            <a:ext cx="1676400" cy="3706497"/>
          </a:xfrm>
        </p:spPr>
        <p:txBody>
          <a:bodyPr>
            <a:normAutofit/>
          </a:bodyPr>
          <a:lstStyle/>
          <a:p>
            <a:r>
              <a:rPr lang="en-US" dirty="0" smtClean="0"/>
              <a:t>In response to Over targeting of any demographic when cross referencing it to the population base, Automated rioting would begin for the modern age, technologically advanced rioter.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 smtClean="0"/>
              <a:t>AutomateD</a:t>
            </a:r>
            <a:r>
              <a:rPr lang="en-US" sz="1800" dirty="0" smtClean="0"/>
              <a:t> Race </a:t>
            </a:r>
            <a:br>
              <a:rPr lang="en-US" sz="1800" dirty="0" smtClean="0"/>
            </a:br>
            <a:r>
              <a:rPr lang="en-US" sz="1800" dirty="0" smtClean="0"/>
              <a:t>RIOT</a:t>
            </a:r>
            <a:endParaRPr lang="en-US" sz="1800" dirty="0"/>
          </a:p>
        </p:txBody>
      </p:sp>
      <p:pic>
        <p:nvPicPr>
          <p:cNvPr id="6" name="Picture 5" descr="RIot-Fl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3" y="747084"/>
            <a:ext cx="6590958" cy="50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5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62800" y="2133599"/>
            <a:ext cx="1676400" cy="3706497"/>
          </a:xfrm>
        </p:spPr>
        <p:txBody>
          <a:bodyPr>
            <a:normAutofit/>
          </a:bodyPr>
          <a:lstStyle/>
          <a:p>
            <a:r>
              <a:rPr lang="en-US" dirty="0" smtClean="0"/>
              <a:t>As a precautionary measure, the automated riot systems hopes to minimize damage on both sides. Physical on the rioters side, publicity (by not going back to the 60’s) on the authority side.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 smtClean="0"/>
              <a:t>AutomateD</a:t>
            </a:r>
            <a:r>
              <a:rPr lang="en-US" sz="1800" dirty="0" smtClean="0"/>
              <a:t> Race </a:t>
            </a:r>
            <a:br>
              <a:rPr lang="en-US" sz="1800" dirty="0" smtClean="0"/>
            </a:br>
            <a:r>
              <a:rPr lang="en-US" sz="1800" dirty="0" smtClean="0"/>
              <a:t>RIOT</a:t>
            </a:r>
            <a:endParaRPr lang="en-US" sz="1800" dirty="0"/>
          </a:p>
        </p:txBody>
      </p:sp>
      <p:pic>
        <p:nvPicPr>
          <p:cNvPr id="2" name="Picture 1" descr="NoHydra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8" y="784438"/>
            <a:ext cx="6629807" cy="51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51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82</TotalTime>
  <Words>194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Grid</vt:lpstr>
      <vt:lpstr>Statistics in Racial Profiling </vt:lpstr>
      <vt:lpstr>Raw Data</vt:lpstr>
      <vt:lpstr>Raw Data</vt:lpstr>
      <vt:lpstr>Map Base</vt:lpstr>
      <vt:lpstr>Map Base</vt:lpstr>
      <vt:lpstr>Map Base</vt:lpstr>
      <vt:lpstr>Automated Race  RIOT</vt:lpstr>
      <vt:lpstr>AutomateD Race  RIOT</vt:lpstr>
      <vt:lpstr>AutomateD Race  RIOT</vt:lpstr>
      <vt:lpstr>Questions,  Comments, (and hopefully) Concerns???</vt:lpstr>
      <vt:lpstr>Source Page</vt:lpstr>
    </vt:vector>
  </TitlesOfParts>
  <Company>The New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in Racial Profiling </dc:title>
  <dc:creator>Academic Technology</dc:creator>
  <cp:lastModifiedBy>Academic Technology</cp:lastModifiedBy>
  <cp:revision>9</cp:revision>
  <dcterms:created xsi:type="dcterms:W3CDTF">2013-09-23T12:56:56Z</dcterms:created>
  <dcterms:modified xsi:type="dcterms:W3CDTF">2013-09-23T16:47:18Z</dcterms:modified>
</cp:coreProperties>
</file>